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D86AD8-C55E-423B-9AFF-70F09074E694}">
  <a:tblStyle styleId="{94D86AD8-C55E-423B-9AFF-70F09074E69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3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5667ea916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5667ea9166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5667ea9166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5667ea9166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5667ea9166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5667ea9166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5667ea9166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5667ea9166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5336e6e2d7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5336e6e2d7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5336e6e2d7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5336e6e2d7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667ea9166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667ea9166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5667ea9166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5667ea9166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5336e6e2d7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5336e6e2d7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5667ea9166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5667ea9166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5667ea9166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5667ea9166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5667ea9166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5667ea9166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5336e6e2d7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5336e6e2d7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5667ea9166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5667ea9166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Dz4Puu-wt8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e/2PACX-1vTluSezdjTVPYOHYGcNflFdmE6oqHqsHBdtKnZkkvRNkGtMseELYKEO0r2X-ToiOUQyOP5GnxJp1qFd/pu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s://usaclimbing.org/wp-content/uploads/2021/10/USA_Climbing_Rulebook_2021-2022_v10_202110151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saclimbing.org/compete/region-21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-720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GUIDE TO COMPETING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i="1">
                <a:latin typeface="Montserrat"/>
                <a:ea typeface="Montserrat"/>
                <a:cs typeface="Montserrat"/>
                <a:sym typeface="Montserrat"/>
              </a:rPr>
              <a:t>USA Climbing Competitions </a:t>
            </a:r>
            <a:endParaRPr sz="4100" i="1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9075" y="2364550"/>
            <a:ext cx="5633300" cy="267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2022-2023 Competition Schedule </a:t>
            </a:r>
            <a:r>
              <a:rPr lang="en" i="1">
                <a:latin typeface="Montserrat"/>
                <a:ea typeface="Montserrat"/>
                <a:cs typeface="Montserrat"/>
                <a:sym typeface="Montserrat"/>
              </a:rPr>
              <a:t>(tentative)</a:t>
            </a:r>
            <a:endParaRPr i="1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" name="Picture 2" descr="A screen shot of a calendar&#10;&#10;Description automatically generated">
            <a:extLst>
              <a:ext uri="{FF2B5EF4-FFF2-40B4-BE49-F238E27FC236}">
                <a16:creationId xmlns:a16="http://schemas.microsoft.com/office/drawing/2014/main" id="{BCCB06D2-C95C-DE4F-4C17-610DF2174B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44" y="955650"/>
            <a:ext cx="3639438" cy="4070971"/>
          </a:xfrm>
          <a:prstGeom prst="rect">
            <a:avLst/>
          </a:prstGeom>
        </p:spPr>
      </p:pic>
      <p:pic>
        <p:nvPicPr>
          <p:cNvPr id="5" name="Picture 4" descr="A schedule of events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0E68ACE0-DAF1-15CA-8A4C-387943F7F7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6814" y="1313796"/>
            <a:ext cx="4555672" cy="341675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20" b="1">
                <a:latin typeface="Montserrat"/>
                <a:ea typeface="Montserrat"/>
                <a:cs typeface="Montserrat"/>
                <a:sym typeface="Montserrat"/>
              </a:rPr>
              <a:t>Age Categories</a:t>
            </a:r>
            <a:endParaRPr sz="282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xfrm>
            <a:off x="311700" y="2017900"/>
            <a:ext cx="8520600" cy="25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133" name="Google Shape;133;p23"/>
          <p:cNvGraphicFramePr/>
          <p:nvPr>
            <p:extLst>
              <p:ext uri="{D42A27DB-BD31-4B8C-83A1-F6EECF244321}">
                <p14:modId xmlns:p14="http://schemas.microsoft.com/office/powerpoint/2010/main" val="3743156733"/>
              </p:ext>
            </p:extLst>
          </p:nvPr>
        </p:nvGraphicFramePr>
        <p:xfrm>
          <a:off x="564450" y="2240125"/>
          <a:ext cx="7239000" cy="2377260"/>
        </p:xfrm>
        <a:graphic>
          <a:graphicData uri="http://schemas.openxmlformats.org/drawingml/2006/table">
            <a:tbl>
              <a:tblPr>
                <a:noFill/>
                <a:tableStyleId>{94D86AD8-C55E-423B-9AFF-70F09074E694}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Birth Year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Age Category For the 2023-2024 Season 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2005 or 2006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Junior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2007 or 2008 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Youth A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2009 or 2010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Youth B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2011 or 2012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Youth C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2013 or younger 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Youth D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4" name="Google Shape;134;p23"/>
          <p:cNvSpPr txBox="1"/>
          <p:nvPr/>
        </p:nvSpPr>
        <p:spPr>
          <a:xfrm>
            <a:off x="430400" y="1375825"/>
            <a:ext cx="73377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Athletes are placed into categories based on their birth year and gender. A competitors category will start with their gender, followed by their age group. For example Female Youth A. The age categories are listed below. 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5" name="Google Shape;135;p23"/>
          <p:cNvPicPr preferRelativeResize="0"/>
          <p:nvPr/>
        </p:nvPicPr>
        <p:blipFill>
          <a:blip r:embed="rId3">
            <a:alphaModFix amt="65000"/>
          </a:blip>
          <a:stretch>
            <a:fillRect/>
          </a:stretch>
        </p:blipFill>
        <p:spPr>
          <a:xfrm>
            <a:off x="5899197" y="3661872"/>
            <a:ext cx="2818225" cy="133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How do I register my child?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4"/>
          <p:cNvSpPr txBox="1">
            <a:spLocks noGrp="1"/>
          </p:cNvSpPr>
          <p:nvPr>
            <p:ph type="body" idx="1"/>
          </p:nvPr>
        </p:nvSpPr>
        <p:spPr>
          <a:xfrm>
            <a:off x="339925" y="1214825"/>
            <a:ext cx="8520600" cy="11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In order to compete, your child needs a USA Climbing membership. USA Climbing offers two options for memberships which include a Competitor Membership or an Introductory Membership.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142" name="Google Shape;142;p24"/>
          <p:cNvSpPr txBox="1"/>
          <p:nvPr/>
        </p:nvSpPr>
        <p:spPr>
          <a:xfrm>
            <a:off x="395150" y="1996725"/>
            <a:ext cx="2511900" cy="3170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Introductory Membership:</a:t>
            </a: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dirty="0">
                <a:solidFill>
                  <a:schemeClr val="dk1"/>
                </a:solidFill>
              </a:rPr>
              <a:t>A cheaper option for those just starting out and not looking to compete at the regional level</a:t>
            </a:r>
            <a:endParaRPr sz="1200"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dirty="0">
                <a:solidFill>
                  <a:schemeClr val="dk1"/>
                </a:solidFill>
              </a:rPr>
              <a:t>Allows your athlete to compete in qualifying events, but not at regionals</a:t>
            </a:r>
            <a:endParaRPr sz="1200"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dirty="0">
                <a:solidFill>
                  <a:schemeClr val="dk1"/>
                </a:solidFill>
              </a:rPr>
              <a:t>Costs $3</a:t>
            </a:r>
            <a:r>
              <a:rPr lang="en-US" sz="1200" dirty="0">
                <a:solidFill>
                  <a:schemeClr val="dk1"/>
                </a:solidFill>
              </a:rPr>
              <a:t>5</a:t>
            </a:r>
            <a:endParaRPr sz="1200"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★"/>
            </a:pPr>
            <a:r>
              <a:rPr lang="en" sz="1200" dirty="0">
                <a:solidFill>
                  <a:schemeClr val="accent1"/>
                </a:solidFill>
              </a:rPr>
              <a:t>ONLY CHOOSE THIS OPTION IF YOU ARE SURE YOUR ATHLETE IS NOT GOING TO COMPETE AT REGIONALS </a:t>
            </a:r>
            <a:endParaRPr sz="1200"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143" name="Google Shape;143;p24"/>
          <p:cNvSpPr txBox="1"/>
          <p:nvPr/>
        </p:nvSpPr>
        <p:spPr>
          <a:xfrm>
            <a:off x="3093888" y="1996725"/>
            <a:ext cx="2744700" cy="1939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</a:rPr>
              <a:t>Competitor Membership: </a:t>
            </a:r>
            <a:endParaRPr sz="1600"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dirty="0">
                <a:solidFill>
                  <a:schemeClr val="dk1"/>
                </a:solidFill>
              </a:rPr>
              <a:t>Allows your child to compete in both Qualifying Events, as well as all the way up to the National level</a:t>
            </a:r>
            <a:endParaRPr sz="1200"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dirty="0">
                <a:solidFill>
                  <a:schemeClr val="dk1"/>
                </a:solidFill>
              </a:rPr>
              <a:t>Costs $110</a:t>
            </a:r>
            <a:endParaRPr sz="1200" dirty="0">
              <a:solidFill>
                <a:schemeClr val="dk1"/>
              </a:solidFill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Font typeface="Source Code Pro"/>
              <a:buChar char="●"/>
            </a:pPr>
            <a:endParaRPr sz="10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4" name="Google Shape;144;p24"/>
          <p:cNvSpPr txBox="1"/>
          <p:nvPr/>
        </p:nvSpPr>
        <p:spPr>
          <a:xfrm>
            <a:off x="6025450" y="1996725"/>
            <a:ext cx="2871600" cy="969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Membership can be purchased at usaclimbing.sport80.com</a:t>
            </a:r>
            <a:endParaRPr sz="1700">
              <a:solidFill>
                <a:schemeClr val="dk1"/>
              </a:solidFill>
            </a:endParaRPr>
          </a:p>
        </p:txBody>
      </p:sp>
      <p:pic>
        <p:nvPicPr>
          <p:cNvPr id="145" name="Google Shape;145;p24"/>
          <p:cNvPicPr preferRelativeResize="0"/>
          <p:nvPr/>
        </p:nvPicPr>
        <p:blipFill>
          <a:blip r:embed="rId3">
            <a:alphaModFix amt="65000"/>
          </a:blip>
          <a:stretch>
            <a:fillRect/>
          </a:stretch>
        </p:blipFill>
        <p:spPr>
          <a:xfrm>
            <a:off x="5960123" y="3540023"/>
            <a:ext cx="2972225" cy="141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 b="1">
                <a:latin typeface="Montserrat"/>
                <a:ea typeface="Montserrat"/>
                <a:cs typeface="Montserrat"/>
                <a:sym typeface="Montserrat"/>
              </a:rPr>
              <a:t>Volunteering</a:t>
            </a:r>
            <a:endParaRPr sz="272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An integral part of the Youth competition series is volunteering. Even if you don’t have any climbing or competition experience, there is always a way for you to help out. 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dirty="0">
                <a:solidFill>
                  <a:schemeClr val="dk1"/>
                </a:solidFill>
              </a:rPr>
              <a:t>Volunteering is also a great way to gain a deeper understanding of the rules and expectations of a competition.</a:t>
            </a: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dirty="0">
                <a:solidFill>
                  <a:schemeClr val="dk1"/>
                </a:solidFill>
              </a:rPr>
              <a:t>We would to see more families active with volunteering.</a:t>
            </a: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dirty="0">
                <a:solidFill>
                  <a:schemeClr val="dk1"/>
                </a:solidFill>
              </a:rPr>
              <a:t>There are a lot of jobs to do, so it takes a village.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152" name="Google Shape;152;p25"/>
          <p:cNvPicPr preferRelativeResize="0"/>
          <p:nvPr/>
        </p:nvPicPr>
        <p:blipFill>
          <a:blip r:embed="rId3">
            <a:alphaModFix amt="65000"/>
          </a:blip>
          <a:stretch>
            <a:fillRect/>
          </a:stretch>
        </p:blipFill>
        <p:spPr>
          <a:xfrm>
            <a:off x="5379513" y="3264513"/>
            <a:ext cx="3552825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How does scoring work?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For boulders athletes are ranked based on the below information :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685800" lvl="0" indent="-3111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AutoNum type="arabicPeriod"/>
            </a:pPr>
            <a:r>
              <a:rPr lang="en" sz="1300">
                <a:solidFill>
                  <a:schemeClr val="dk1"/>
                </a:solidFill>
              </a:rPr>
              <a:t>Total Number of Tops</a:t>
            </a:r>
            <a:endParaRPr sz="1300">
              <a:solidFill>
                <a:schemeClr val="dk1"/>
              </a:solidFill>
            </a:endParaRPr>
          </a:p>
          <a:p>
            <a:pPr marL="6858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AutoNum type="arabicPeriod"/>
            </a:pPr>
            <a:r>
              <a:rPr lang="en" sz="1300">
                <a:solidFill>
                  <a:schemeClr val="dk1"/>
                </a:solidFill>
              </a:rPr>
              <a:t>Total Number of Zones</a:t>
            </a:r>
            <a:endParaRPr sz="1300">
              <a:solidFill>
                <a:schemeClr val="dk1"/>
              </a:solidFill>
            </a:endParaRPr>
          </a:p>
          <a:p>
            <a:pPr marL="6858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AutoNum type="arabicPeriod"/>
            </a:pPr>
            <a:r>
              <a:rPr lang="en" sz="1300">
                <a:solidFill>
                  <a:schemeClr val="dk1"/>
                </a:solidFill>
              </a:rPr>
              <a:t>Total Number of Low Zones</a:t>
            </a:r>
            <a:endParaRPr sz="1300">
              <a:solidFill>
                <a:schemeClr val="dk1"/>
              </a:solidFill>
            </a:endParaRPr>
          </a:p>
          <a:p>
            <a:pPr marL="6858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AutoNum type="arabicPeriod"/>
            </a:pPr>
            <a:r>
              <a:rPr lang="en" sz="1300">
                <a:solidFill>
                  <a:schemeClr val="dk1"/>
                </a:solidFill>
              </a:rPr>
              <a:t>Total Number of Attempts to Top</a:t>
            </a:r>
            <a:endParaRPr sz="1300">
              <a:solidFill>
                <a:schemeClr val="dk1"/>
              </a:solidFill>
            </a:endParaRPr>
          </a:p>
          <a:p>
            <a:pPr marL="6858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AutoNum type="arabicPeriod"/>
            </a:pPr>
            <a:r>
              <a:rPr lang="en" sz="1300">
                <a:solidFill>
                  <a:schemeClr val="dk1"/>
                </a:solidFill>
              </a:rPr>
              <a:t>Total Number of Attempts to Zone</a:t>
            </a:r>
            <a:endParaRPr sz="1300">
              <a:solidFill>
                <a:schemeClr val="dk1"/>
              </a:solidFill>
            </a:endParaRPr>
          </a:p>
          <a:p>
            <a:pPr marL="6858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AutoNum type="arabicPeriod"/>
            </a:pPr>
            <a:r>
              <a:rPr lang="en" sz="1300">
                <a:solidFill>
                  <a:schemeClr val="dk1"/>
                </a:solidFill>
              </a:rPr>
              <a:t>Total Number of Attempts to Low Zone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For example</a:t>
            </a:r>
            <a:r>
              <a:rPr lang="en" sz="1300" i="1">
                <a:solidFill>
                  <a:schemeClr val="dk1"/>
                </a:solidFill>
              </a:rPr>
              <a:t>, Bryce got 3 tops and 4 zones and it took her 8 attempts to get the 3 tops and 10 attempts to get the 4 zones, however, Claudia got 4 tops and 4 zones so regardless of attempts Claudia places higher than Bryce because she was able to get a top on one more climb then Bryce. </a:t>
            </a:r>
            <a:endParaRPr sz="1300"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159" name="Google Shape;159;p26"/>
          <p:cNvPicPr preferRelativeResize="0"/>
          <p:nvPr/>
        </p:nvPicPr>
        <p:blipFill>
          <a:blip r:embed="rId3">
            <a:alphaModFix amt="65000"/>
          </a:blip>
          <a:stretch>
            <a:fillRect/>
          </a:stretch>
        </p:blipFill>
        <p:spPr>
          <a:xfrm>
            <a:off x="5379513" y="3264513"/>
            <a:ext cx="3552825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Rules parents should know.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chemeClr val="dk1"/>
                </a:solidFill>
              </a:rPr>
              <a:t>There are a lot of rules. We promise that we will get athletes to understand these rules before competitions. Parents do not need to know all of the rules. </a:t>
            </a:r>
            <a:endParaRPr i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</a:rPr>
              <a:t>In all competitions formats, athletes cannot receive any beta from parents or coaches while they are on the wall climbing. </a:t>
            </a:r>
            <a:r>
              <a:rPr lang="en" sz="1300">
                <a:solidFill>
                  <a:schemeClr val="dk1"/>
                </a:solidFill>
              </a:rPr>
              <a:t>In Onsight format competitions, parents should refrain from talking to their athletes until the competitor is completely done climbing. </a:t>
            </a:r>
            <a:endParaRPr sz="1300">
              <a:solidFill>
                <a:schemeClr val="dk1"/>
              </a:solidFill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◆"/>
            </a:pPr>
            <a:r>
              <a:rPr lang="en" sz="1300">
                <a:solidFill>
                  <a:schemeClr val="dk1"/>
                </a:solidFill>
              </a:rPr>
              <a:t>Acceptable phrases to cheer on your athlete include, </a:t>
            </a:r>
            <a:r>
              <a:rPr lang="en" sz="1300" i="1">
                <a:solidFill>
                  <a:schemeClr val="dk1"/>
                </a:solidFill>
              </a:rPr>
              <a:t>lets go Bryce! You got this Bryce! </a:t>
            </a:r>
            <a:endParaRPr sz="1300" i="1">
              <a:solidFill>
                <a:schemeClr val="dk1"/>
              </a:solidFill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◆"/>
            </a:pPr>
            <a:r>
              <a:rPr lang="en" sz="1300">
                <a:solidFill>
                  <a:schemeClr val="dk1"/>
                </a:solidFill>
              </a:rPr>
              <a:t>Please don’t say “Breath Bryce,” “thats it bryce” “just go for it!” etc </a:t>
            </a:r>
            <a:endParaRPr sz="13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</a:rPr>
              <a:t>Athletes must fully establish a 4 point start in order for their progress up the climb to be valid. </a:t>
            </a:r>
            <a:r>
              <a:rPr lang="en" u="sng">
                <a:solidFill>
                  <a:schemeClr val="hlink"/>
                </a:solidFill>
                <a:hlinkClick r:id="rId3"/>
              </a:rPr>
              <a:t>If you are curious about what a 4 point start looks like</a:t>
            </a:r>
            <a:r>
              <a:rPr lang="en">
                <a:solidFill>
                  <a:schemeClr val="dk1"/>
                </a:solidFill>
              </a:rPr>
              <a:t>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</a:rPr>
              <a:t>Please please please take a clear continuous video of your athletes entire 4 minutes of climbing during a competition. Or take a video of the whole attempt on a route. This helps us to make score appeals if needed.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 b="1">
                <a:latin typeface="Montserrat"/>
                <a:ea typeface="Montserrat"/>
                <a:cs typeface="Montserrat"/>
                <a:sym typeface="Montserrat"/>
              </a:rPr>
              <a:t>Agenda: </a:t>
            </a:r>
            <a:endParaRPr sz="272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How competing works 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-QE’s, regionals,</a:t>
            </a:r>
            <a:endParaRPr i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- age categories etc.</a:t>
            </a:r>
            <a:endParaRPr i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-Schedule 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	-memberships 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	-different types of competitions 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lang="en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USAC competitor and parent guide to competing 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4">
            <a:alphaModFix amt="65000"/>
          </a:blip>
          <a:stretch>
            <a:fillRect/>
          </a:stretch>
        </p:blipFill>
        <p:spPr>
          <a:xfrm>
            <a:off x="5379513" y="3264513"/>
            <a:ext cx="3552825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Competing Work? 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2349500" y="1412375"/>
            <a:ext cx="4698900" cy="4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852"/>
              <a:buNone/>
            </a:pPr>
            <a:r>
              <a:rPr lang="en" sz="1500">
                <a:solidFill>
                  <a:schemeClr val="dk1"/>
                </a:solidFill>
              </a:rPr>
              <a:t>The youth climbing competitions Movement team members participate in are run by USA climbing.</a:t>
            </a:r>
            <a:endParaRPr sz="1500">
              <a:solidFill>
                <a:schemeClr val="dk1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175" y="1562775"/>
            <a:ext cx="1668650" cy="16686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2349500" y="2004700"/>
            <a:ext cx="4698900" cy="20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USA Climbing Competitions are split up into two seasons: Bouldering and Ropes 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There are four levels of Competitions in both seasons: Qualifying events, then the Regional, Divisional, and National Championships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</a:rPr>
              <a:t>ACCESS THE USAC RULEBOOK </a:t>
            </a:r>
            <a:r>
              <a:rPr lang="en" sz="1200" b="1" u="sng">
                <a:solidFill>
                  <a:schemeClr val="hlink"/>
                </a:solidFill>
                <a:hlinkClick r:id="rId4"/>
              </a:rPr>
              <a:t>HERE</a:t>
            </a:r>
            <a:endParaRPr sz="1200" b="1">
              <a:solidFill>
                <a:schemeClr val="dk1"/>
              </a:solidFill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5">
            <a:alphaModFix amt="65000"/>
          </a:blip>
          <a:stretch>
            <a:fillRect/>
          </a:stretch>
        </p:blipFill>
        <p:spPr>
          <a:xfrm>
            <a:off x="5379513" y="3264513"/>
            <a:ext cx="3552825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Vocabulary to know.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Beta</a:t>
            </a:r>
            <a:r>
              <a:rPr lang="en">
                <a:solidFill>
                  <a:schemeClr val="dk1"/>
                </a:solidFill>
              </a:rPr>
              <a:t>: </a:t>
            </a:r>
            <a:r>
              <a:rPr lang="en" sz="1200">
                <a:solidFill>
                  <a:schemeClr val="dk1"/>
                </a:solidFill>
              </a:rPr>
              <a:t>a</a:t>
            </a:r>
            <a:r>
              <a:rPr lang="en" sz="1200">
                <a:solidFill>
                  <a:schemeClr val="dk1"/>
                </a:solidFill>
                <a:highlight>
                  <a:srgbClr val="202124"/>
                </a:highlight>
              </a:rPr>
              <a:t>dvice, direction, or instruction on how to complete a climb</a:t>
            </a:r>
            <a:endParaRPr sz="12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Onsight</a:t>
            </a:r>
            <a:r>
              <a:rPr lang="en">
                <a:solidFill>
                  <a:schemeClr val="dk1"/>
                </a:solidFill>
              </a:rPr>
              <a:t>: </a:t>
            </a:r>
            <a:r>
              <a:rPr lang="en" sz="1500">
                <a:solidFill>
                  <a:schemeClr val="dk1"/>
                </a:solidFill>
              </a:rPr>
              <a:t>climbing a boulder or route without any prior information, and without seeing anyone else climb it. </a:t>
            </a:r>
            <a:endParaRPr sz="15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Flash</a:t>
            </a:r>
            <a:r>
              <a:rPr lang="en">
                <a:solidFill>
                  <a:schemeClr val="dk1"/>
                </a:solidFill>
              </a:rPr>
              <a:t>: </a:t>
            </a:r>
            <a:r>
              <a:rPr lang="en" sz="1500">
                <a:solidFill>
                  <a:schemeClr val="dk1"/>
                </a:solidFill>
              </a:rPr>
              <a:t>climbing a boulder or route on your first time with beta or after seeing someone else climb it. </a:t>
            </a:r>
            <a:endParaRPr sz="15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ISO</a:t>
            </a:r>
            <a:r>
              <a:rPr lang="en">
                <a:solidFill>
                  <a:schemeClr val="dk1"/>
                </a:solidFill>
              </a:rPr>
              <a:t>: </a:t>
            </a:r>
            <a:r>
              <a:rPr lang="en" sz="1500">
                <a:solidFill>
                  <a:schemeClr val="dk1"/>
                </a:solidFill>
              </a:rPr>
              <a:t>Isolation, area climbers enter in an onsight format competition so they cannot get information about the climbs prior to starting them. Only athletes and coaches are permitted to enter ISO</a:t>
            </a:r>
            <a:endParaRPr sz="15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4 point start: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sz="1475">
                <a:solidFill>
                  <a:schemeClr val="dk1"/>
                </a:solidFill>
              </a:rPr>
              <a:t>normal boulder problems have a start marked for only where your two hands must begin the climb. 4 point starts indicate where your hands and feet must start the climb. </a:t>
            </a:r>
            <a:endParaRPr sz="1475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Control: </a:t>
            </a:r>
            <a:r>
              <a:rPr lang="en" sz="1450">
                <a:solidFill>
                  <a:schemeClr val="dk1"/>
                </a:solidFill>
              </a:rPr>
              <a:t>A competitor is given control of a hold</a:t>
            </a:r>
            <a:endParaRPr sz="1450">
              <a:solidFill>
                <a:schemeClr val="dk1"/>
              </a:solidFill>
            </a:endParaRPr>
          </a:p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Char char="●"/>
            </a:pPr>
            <a:r>
              <a:rPr lang="en" sz="1450" b="1">
                <a:solidFill>
                  <a:schemeClr val="dk1"/>
                </a:solidFill>
              </a:rPr>
              <a:t>Zone:</a:t>
            </a:r>
            <a:endParaRPr sz="1450"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Top: 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Season Overview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2375700" cy="30999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Bouldering </a:t>
            </a:r>
            <a:endParaRPr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</a:rPr>
              <a:t>October 14th until December 9th. </a:t>
            </a: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</a:rPr>
              <a:t>Bouldering Regionals: </a:t>
            </a: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</a:rPr>
              <a:t>Saturday or Sunday January 13th/14th </a:t>
            </a:r>
            <a:r>
              <a:rPr lang="en" sz="1300" dirty="0">
                <a:solidFill>
                  <a:schemeClr val="dk1"/>
                </a:solidFill>
              </a:rPr>
              <a:t>(Location TBD)</a:t>
            </a:r>
            <a:endParaRPr sz="13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</a:rPr>
              <a:t>Bouldering Divisionals</a:t>
            </a:r>
            <a:r>
              <a:rPr lang="en" sz="1300" dirty="0">
                <a:solidFill>
                  <a:schemeClr val="dk1"/>
                </a:solidFill>
              </a:rPr>
              <a:t> </a:t>
            </a:r>
            <a:endParaRPr sz="13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</a:rPr>
              <a:t>Saturday and Sunday February 10-11</a:t>
            </a:r>
            <a:endParaRPr sz="1300" b="1" dirty="0">
              <a:solidFill>
                <a:schemeClr val="dk1"/>
              </a:solidFill>
            </a:endParaRPr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335300" y="1468825"/>
            <a:ext cx="2375700" cy="30999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Lead/Top Rope</a:t>
            </a:r>
            <a:endParaRPr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</a:rPr>
              <a:t>Lead and top rope, which runs, roughly, from February 25th through May 11th. </a:t>
            </a: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</a:rPr>
              <a:t>Regionals 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</a:rPr>
              <a:t>Saturday or Sunday May 11/12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</a:rPr>
              <a:t>Divisionals 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 b="1" dirty="0">
                <a:solidFill>
                  <a:schemeClr val="dk1"/>
                </a:solidFill>
              </a:rPr>
              <a:t>Saturday and Sunday June 15-16</a:t>
            </a:r>
            <a:endParaRPr sz="1200" b="1" dirty="0">
              <a:solidFill>
                <a:schemeClr val="dk1"/>
              </a:solidFill>
            </a:endParaRPr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6281100" y="1468825"/>
            <a:ext cx="2375700" cy="30999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Speed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i="1">
                <a:solidFill>
                  <a:schemeClr val="dk1"/>
                </a:solidFill>
              </a:rPr>
              <a:t>Let us know if you are interested in learning more about speed climbing…</a:t>
            </a:r>
            <a:endParaRPr i="1">
              <a:solidFill>
                <a:schemeClr val="dk1"/>
              </a:solidFill>
            </a:endParaRPr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 amt="65000"/>
          </a:blip>
          <a:stretch>
            <a:fillRect/>
          </a:stretch>
        </p:blipFill>
        <p:spPr>
          <a:xfrm>
            <a:off x="5379513" y="3264513"/>
            <a:ext cx="3552825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latin typeface="Montserrat"/>
                <a:ea typeface="Montserrat"/>
                <a:cs typeface="Montserrat"/>
                <a:sym typeface="Montserrat"/>
              </a:rPr>
              <a:t>What is a </a:t>
            </a: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Qualifying Event?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311700" y="1989675"/>
            <a:ext cx="2031900" cy="400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Qualifying Events</a:t>
            </a:r>
            <a:endParaRPr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311700" y="2571750"/>
            <a:ext cx="85206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-"/>
            </a:pPr>
            <a:r>
              <a:rPr lang="en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Local level of competitions </a:t>
            </a:r>
            <a:endParaRPr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-"/>
            </a:pPr>
            <a:r>
              <a:rPr lang="en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Only competitors from region 12 </a:t>
            </a:r>
            <a:endParaRPr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-"/>
            </a:pPr>
            <a:r>
              <a:rPr lang="en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Mostly </a:t>
            </a:r>
            <a:r>
              <a:rPr lang="en" u="sng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modified redpoint </a:t>
            </a:r>
            <a:r>
              <a:rPr lang="en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competition formats </a:t>
            </a:r>
            <a:r>
              <a:rPr lang="en" i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(no isolation, athletes can speak to coaches during competition and they can watch each other climb)</a:t>
            </a:r>
            <a:endParaRPr i="1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-"/>
            </a:pPr>
            <a:r>
              <a:rPr lang="en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You can have a competitor ($110) or an Introductory membership ($35)</a:t>
            </a:r>
            <a:endParaRPr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 amt="65000"/>
          </a:blip>
          <a:stretch>
            <a:fillRect/>
          </a:stretch>
        </p:blipFill>
        <p:spPr>
          <a:xfrm>
            <a:off x="5452638" y="778088"/>
            <a:ext cx="3552825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Championships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3340475" y="1017725"/>
            <a:ext cx="1503000" cy="615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Divisional Championship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9"/>
          <p:cNvSpPr txBox="1"/>
          <p:nvPr/>
        </p:nvSpPr>
        <p:spPr>
          <a:xfrm>
            <a:off x="6404438" y="1017725"/>
            <a:ext cx="1503000" cy="615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National Championship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9"/>
          <p:cNvSpPr txBox="1"/>
          <p:nvPr/>
        </p:nvSpPr>
        <p:spPr>
          <a:xfrm>
            <a:off x="457425" y="1103500"/>
            <a:ext cx="1809600" cy="615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Regional Championship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218475" y="1804875"/>
            <a:ext cx="28923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Climbers who place in the top 26 in the region after the Qualifying events can compete at the regional championship. 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Onsight format </a:t>
            </a:r>
            <a:r>
              <a:rPr lang="en" i="1">
                <a:solidFill>
                  <a:schemeClr val="dk1"/>
                </a:solidFill>
              </a:rPr>
              <a:t>(isolation area for climbers prior to competition) </a:t>
            </a:r>
            <a:endParaRPr i="1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i="1">
                <a:solidFill>
                  <a:schemeClr val="dk1"/>
                </a:solidFill>
              </a:rPr>
              <a:t>All age categories </a:t>
            </a:r>
            <a:endParaRPr i="1">
              <a:solidFill>
                <a:schemeClr val="dk1"/>
              </a:solidFill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3340475" y="1810425"/>
            <a:ext cx="2485500" cy="25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Top 13 athletes from each age category in each region get an invite to divisionals 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Only C,B,A,Jr compete at Divis, youth D’s are not invited to compete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2 day event, qualification and final rounds </a:t>
            </a:r>
            <a:endParaRPr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5984500" y="2011075"/>
            <a:ext cx="23889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Top 6 competitors from each age category from each division are invited to nationals 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All categories except 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11" b="1">
                <a:latin typeface="Montserrat"/>
                <a:ea typeface="Montserrat"/>
                <a:cs typeface="Montserrat"/>
                <a:sym typeface="Montserrat"/>
              </a:rPr>
              <a:t>What is our division? </a:t>
            </a:r>
            <a:endParaRPr sz="3011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20"/>
          <p:cNvSpPr txBox="1"/>
          <p:nvPr/>
        </p:nvSpPr>
        <p:spPr>
          <a:xfrm>
            <a:off x="5567400" y="3812025"/>
            <a:ext cx="3264900" cy="831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Find our region’s website here: </a:t>
            </a:r>
            <a:r>
              <a:rPr lang="en" u="sng" dirty="0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https://usaclimbing.org/compete/region-12/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3" name="Picture 2" descr="A map of united states with red marker&#10;&#10;Description automatically generated">
            <a:extLst>
              <a:ext uri="{FF2B5EF4-FFF2-40B4-BE49-F238E27FC236}">
                <a16:creationId xmlns:a16="http://schemas.microsoft.com/office/drawing/2014/main" id="{EC1C8C1B-289A-1EFB-D1C5-4B7B64A01C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429" y="1216908"/>
            <a:ext cx="2734172" cy="356908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311700" y="1505600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6858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118" name="Google Shape;118;p21"/>
          <p:cNvGraphicFramePr/>
          <p:nvPr/>
        </p:nvGraphicFramePr>
        <p:xfrm>
          <a:off x="130950" y="655245"/>
          <a:ext cx="8470050" cy="4434780"/>
        </p:xfrm>
        <a:graphic>
          <a:graphicData uri="http://schemas.openxmlformats.org/drawingml/2006/table">
            <a:tbl>
              <a:tblPr>
                <a:noFill/>
                <a:tableStyleId>{94D86AD8-C55E-423B-9AFF-70F09074E694}</a:tableStyleId>
              </a:tblPr>
              <a:tblGrid>
                <a:gridCol w="281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Modified Redpoint (QE format)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Onsight (championship format)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Flash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Competitors may only climb boulders/routes assigned to their category. All boulders/routes for a category are used to determine the scores; therefore competitors should make an effort to try all of them.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-After selecting a boulder/route they want to climb, they wait in a line for their turn to make an attempt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-Competitors may watch other competitors climb the boulders/routes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-Competitors may share and receive “beta” (information about the climb) before or after, but </a:t>
                      </a:r>
                      <a:r>
                        <a:rPr lang="en" sz="900" b="1">
                          <a:solidFill>
                            <a:schemeClr val="dk1"/>
                          </a:solidFill>
                        </a:rPr>
                        <a:t>not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during their attempt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-Their result on the attempt is recorded by the judge assigned to that boulder/route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-If they do not top the climb, competitors may return to attempt it again later during the session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-The number of attempts per boulder/route may be limited; this will be listed in the competition Info Sheet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-Each category is assigned a set of boulders/routes, which competitors are prohibited from viewing prior to the competition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-Competitors in a category are required to enter the isolation (ISO) area by a certain time, which is published in the competition Info Sheet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-Registered competitors are randomly assigned to a starting order in their category with a corresponding start time; this is typically published a day or two prior to the event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-Competitors come out of ISO one-at-a-time to climb the boulders/routes in a set order; they will have a fixed amount of time to attempt each one, with a transition and rest period between each boulder/route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-Competitors may </a:t>
                      </a:r>
                      <a:r>
                        <a:rPr lang="en" sz="900" b="1">
                          <a:solidFill>
                            <a:schemeClr val="dk1"/>
                          </a:solidFill>
                        </a:rPr>
                        <a:t>not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share or receive beta about a climb at any time prior to or during the competition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Char char="-"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Used only at Lead/Top Rope competitions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Char char="-"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Each category is assigned a set of routes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Char char="-"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Registered competitors are randomly assigned to a starting order in their category with a corresponding start time for each route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Char char="-"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Competitors are provided access to pre-recorded videos of the routes being climbed by members of the routesetting team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Char char="-"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Competitors may watch other competitors climb the routes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Char char="-"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Competitors may share and receive beta about a climb before and after, but </a:t>
                      </a:r>
                      <a:r>
                        <a:rPr lang="en" sz="900" b="1">
                          <a:solidFill>
                            <a:schemeClr val="dk1"/>
                          </a:solidFill>
                        </a:rPr>
                        <a:t>not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during their attempt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Char char="-"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Competitors are allowed a single attempt on a route and must complete their attempt within the allotted maximum climb time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Char char="-"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Competitor will have a minimum rest period between routes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9" name="Google Shape;119;p21"/>
          <p:cNvSpPr txBox="1"/>
          <p:nvPr/>
        </p:nvSpPr>
        <p:spPr>
          <a:xfrm>
            <a:off x="426600" y="109700"/>
            <a:ext cx="7300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COMPETITION FORMATS</a:t>
            </a:r>
            <a:endParaRPr sz="22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1517</Words>
  <Application>Microsoft Office PowerPoint</Application>
  <PresentationFormat>On-screen Show (16:9)</PresentationFormat>
  <Paragraphs>152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Montserrat</vt:lpstr>
      <vt:lpstr>Source Code Pro</vt:lpstr>
      <vt:lpstr>Simple Dark</vt:lpstr>
      <vt:lpstr>GUIDE TO COMPETING  USA Climbing Competitions </vt:lpstr>
      <vt:lpstr>Agenda: </vt:lpstr>
      <vt:lpstr>How Does Competing Work? </vt:lpstr>
      <vt:lpstr>Vocabulary to know. </vt:lpstr>
      <vt:lpstr>Season Overview </vt:lpstr>
      <vt:lpstr>What is a Qualifying Event? </vt:lpstr>
      <vt:lpstr>Championships</vt:lpstr>
      <vt:lpstr>What is our division? </vt:lpstr>
      <vt:lpstr>PowerPoint Presentation</vt:lpstr>
      <vt:lpstr>2022-2023 Competition Schedule (tentative)</vt:lpstr>
      <vt:lpstr>Age Categories</vt:lpstr>
      <vt:lpstr>How do I register my child? </vt:lpstr>
      <vt:lpstr>Volunteering</vt:lpstr>
      <vt:lpstr>How does scoring work?</vt:lpstr>
      <vt:lpstr>Rules parents should know.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TO COMPETING  USA Climbing Competitions</dc:title>
  <dc:creator>Back Office Portland</dc:creator>
  <cp:lastModifiedBy>Brandon Conaway</cp:lastModifiedBy>
  <cp:revision>2</cp:revision>
  <dcterms:modified xsi:type="dcterms:W3CDTF">2023-09-18T19:59:44Z</dcterms:modified>
</cp:coreProperties>
</file>